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8"/>
  </p:notesMasterIdLst>
  <p:handoutMasterIdLst>
    <p:handoutMasterId r:id="rId19"/>
  </p:handoutMasterIdLst>
  <p:sldIdLst>
    <p:sldId id="256" r:id="rId2"/>
    <p:sldId id="305" r:id="rId3"/>
    <p:sldId id="307" r:id="rId4"/>
    <p:sldId id="308" r:id="rId5"/>
    <p:sldId id="309" r:id="rId6"/>
    <p:sldId id="311" r:id="rId7"/>
    <p:sldId id="310" r:id="rId8"/>
    <p:sldId id="315" r:id="rId9"/>
    <p:sldId id="324" r:id="rId10"/>
    <p:sldId id="325" r:id="rId11"/>
    <p:sldId id="326" r:id="rId12"/>
    <p:sldId id="314" r:id="rId13"/>
    <p:sldId id="312" r:id="rId14"/>
    <p:sldId id="322" r:id="rId15"/>
    <p:sldId id="323" r:id="rId16"/>
    <p:sldId id="306" r:id="rId17"/>
  </p:sldIdLst>
  <p:sldSz cx="9144000" cy="5143500" type="screen16x9"/>
  <p:notesSz cx="6858000" cy="9144000"/>
  <p:embeddedFontLst>
    <p:embeddedFont>
      <p:font typeface="Arial Black" panose="020B0604020202020204" pitchFamily="34" charset="0"/>
      <p:bold r:id="rId20"/>
    </p:embeddedFont>
    <p:embeddedFont>
      <p:font typeface="Arvo" panose="02000000000000000000" pitchFamily="2" charset="77"/>
      <p:regular r:id="rId21"/>
      <p:bold r:id="rId22"/>
      <p:italic r:id="rId23"/>
      <p:boldItalic r:id="rId24"/>
    </p:embeddedFont>
    <p:embeddedFont>
      <p:font typeface="Ubuntu" panose="020B0504030602030204" pitchFamily="34" charset="0"/>
      <p:regular r:id="rId25"/>
      <p:bold r:id="rId26"/>
      <p:italic r:id="rId27"/>
      <p:boldItalic r:id="rId28"/>
    </p:embeddedFont>
    <p:embeddedFont>
      <p:font typeface="Ubuntu Light" panose="020B030403060203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60" userDrawn="1">
          <p15:clr>
            <a:srgbClr val="A4A3A4"/>
          </p15:clr>
        </p15:guide>
        <p15:guide id="3" orient="horz" pos="2868" userDrawn="1">
          <p15:clr>
            <a:srgbClr val="A4A3A4"/>
          </p15:clr>
        </p15:guide>
        <p15:guide id="4" pos="2880">
          <p15:clr>
            <a:srgbClr val="A4A3A4"/>
          </p15:clr>
        </p15:guide>
        <p15:guide id="5" pos="600" userDrawn="1">
          <p15:clr>
            <a:srgbClr val="A4A3A4"/>
          </p15:clr>
        </p15:guide>
        <p15:guide id="6" pos="52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ean Norris" initials="SN" lastIdx="4" clrIdx="0">
    <p:extLst>
      <p:ext uri="{19B8F6BF-5375-455C-9EA6-DF929625EA0E}">
        <p15:presenceInfo xmlns:p15="http://schemas.microsoft.com/office/powerpoint/2012/main" userId="S::spnorris@berkeley.edu::f564d7b6-161a-41f7-a2fe-be6c2db2df0f" providerId="AD"/>
      </p:ext>
    </p:extLst>
  </p:cmAuthor>
  <p:cmAuthor id="2" name="Alexander To" initials="AT" lastIdx="5" clrIdx="1">
    <p:extLst>
      <p:ext uri="{19B8F6BF-5375-455C-9EA6-DF929625EA0E}">
        <p15:presenceInfo xmlns:p15="http://schemas.microsoft.com/office/powerpoint/2012/main" userId="2135f5a59615244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E631046-8159-4091-903A-A08DF752A83C}">
  <a:tblStyle styleId="{2E631046-8159-4091-903A-A08DF752A8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7B3758B-0CB8-4037-B38E-C1AC1231FAE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8"/>
    <p:restoredTop sz="89796"/>
  </p:normalViewPr>
  <p:slideViewPr>
    <p:cSldViewPr snapToGrid="0">
      <p:cViewPr>
        <p:scale>
          <a:sx n="190" d="100"/>
          <a:sy n="190" d="100"/>
        </p:scale>
        <p:origin x="-264" y="-752"/>
      </p:cViewPr>
      <p:guideLst>
        <p:guide orient="horz"/>
        <p:guide orient="horz" pos="3060"/>
        <p:guide orient="horz" pos="2868"/>
        <p:guide pos="2880"/>
        <p:guide pos="600"/>
        <p:guide pos="520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>
        <p:scale>
          <a:sx n="157" d="100"/>
          <a:sy n="157" d="100"/>
        </p:scale>
        <p:origin x="2496" y="1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8118-C3EB-A446-98BB-FB5F93D6ECD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888744-401B-B748-AFE7-1B10CC6176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04472C-89E0-5543-AFF4-638D3594BB82}" type="datetimeFigureOut">
              <a:rPr lang="en-US" smtClean="0"/>
              <a:t>12/7/20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EB89D3-E91D-E742-A89F-1F609B1ADB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F7FA7D-6F70-904A-A29A-E4B5265F97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D3B65C-801F-8042-8CD1-837860D501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8593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02903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3024755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41511930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7830383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39206333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21561608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4136935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195054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519795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23858858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1087895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4178305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1521782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1994170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800" dirty="0"/>
          </a:p>
        </p:txBody>
      </p:sp>
    </p:spTree>
    <p:extLst>
      <p:ext uri="{BB962C8B-B14F-4D97-AF65-F5344CB8AC3E}">
        <p14:creationId xmlns:p14="http://schemas.microsoft.com/office/powerpoint/2010/main" val="2609538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2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‹#›</a:t>
            </a:fld>
            <a:endParaRPr lang="e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" name="Google Shape;32;p4">
            <a:extLst>
              <a:ext uri="{FF2B5EF4-FFF2-40B4-BE49-F238E27FC236}">
                <a16:creationId xmlns:a16="http://schemas.microsoft.com/office/drawing/2014/main" id="{FB14C5A8-6BE9-ED45-BACB-F5B6E0528B0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‹#›</a:t>
            </a:fld>
            <a:endParaRPr lang="e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2;p4">
            <a:extLst>
              <a:ext uri="{FF2B5EF4-FFF2-40B4-BE49-F238E27FC236}">
                <a16:creationId xmlns:a16="http://schemas.microsoft.com/office/drawing/2014/main" id="{87FC5868-54B4-5E4A-8C94-2B83CBFD789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‹#›</a:t>
            </a:fld>
            <a:endParaRPr lang="e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32;p4">
            <a:extLst>
              <a:ext uri="{FF2B5EF4-FFF2-40B4-BE49-F238E27FC236}">
                <a16:creationId xmlns:a16="http://schemas.microsoft.com/office/drawing/2014/main" id="{902628EA-D6DC-E048-A49B-6C53C225D0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‹#›</a:t>
            </a:fld>
            <a:endParaRPr lang="e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BIG Title slid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hasCustomPrompt="1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lang="en-US" dirty="0" err="1"/>
              <a:t>xxxxxxx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90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62" r:id="rId2"/>
    <p:sldLayoutId id="2147483664" r:id="rId3"/>
    <p:sldLayoutId id="2147483665" r:id="rId4"/>
    <p:sldLayoutId id="214748367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>
            <a:spLocks noGrp="1"/>
          </p:cNvSpPr>
          <p:nvPr>
            <p:ph type="ctrTitle"/>
          </p:nvPr>
        </p:nvSpPr>
        <p:spPr>
          <a:xfrm>
            <a:off x="1610649" y="1856275"/>
            <a:ext cx="6775067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Statcast</a:t>
            </a:r>
            <a:r>
              <a:rPr lang="en-US" dirty="0"/>
              <a:t> (Baseball) Analysis</a:t>
            </a:r>
            <a:endParaRPr dirty="0"/>
          </a:p>
        </p:txBody>
      </p:sp>
      <p:sp>
        <p:nvSpPr>
          <p:cNvPr id="194" name="Google Shape;194;p32"/>
          <p:cNvSpPr txBox="1"/>
          <p:nvPr/>
        </p:nvSpPr>
        <p:spPr>
          <a:xfrm>
            <a:off x="1610649" y="1220000"/>
            <a:ext cx="4399381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chemeClr val="dk1"/>
                </a:solidFill>
                <a:latin typeface="Ubuntu Light"/>
                <a:ea typeface="Ubuntu Light"/>
                <a:cs typeface="Ubuntu Light"/>
                <a:sym typeface="Ubuntu Light"/>
              </a:rPr>
              <a:t>Sean Norris, Alex To, and Shivani Sharma</a:t>
            </a:r>
            <a:endParaRPr sz="1800" dirty="0">
              <a:solidFill>
                <a:schemeClr val="dk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4" name="Google Shape;194;p32">
            <a:extLst>
              <a:ext uri="{FF2B5EF4-FFF2-40B4-BE49-F238E27FC236}">
                <a16:creationId xmlns:a16="http://schemas.microsoft.com/office/drawing/2014/main" id="{D1BFCF20-9C53-7C44-A3F2-A3CAE606761E}"/>
              </a:ext>
            </a:extLst>
          </p:cNvPr>
          <p:cNvSpPr txBox="1"/>
          <p:nvPr/>
        </p:nvSpPr>
        <p:spPr>
          <a:xfrm>
            <a:off x="1610649" y="2744586"/>
            <a:ext cx="4399381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Ubuntu Light"/>
                <a:ea typeface="Ubuntu Light"/>
                <a:cs typeface="Ubuntu Light"/>
                <a:sym typeface="Ubuntu Light"/>
              </a:rPr>
              <a:t>w</a:t>
            </a:r>
            <a:r>
              <a:rPr lang="es" sz="1800" dirty="0">
                <a:solidFill>
                  <a:schemeClr val="dk1"/>
                </a:solidFill>
                <a:latin typeface="Ubuntu Light"/>
                <a:ea typeface="Ubuntu Light"/>
                <a:cs typeface="Ubuntu Light"/>
                <a:sym typeface="Ubuntu Light"/>
              </a:rPr>
              <a:t>200 Project 2</a:t>
            </a:r>
            <a:endParaRPr sz="1800" dirty="0">
              <a:solidFill>
                <a:schemeClr val="dk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  <p:extLst>
      <p:ext uri="{BB962C8B-B14F-4D97-AF65-F5344CB8AC3E}">
        <p14:creationId xmlns:p14="http://schemas.microsoft.com/office/powerpoint/2010/main" val="3764232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2218937" y="1071588"/>
            <a:ext cx="137160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Pitches move less at higher elevations (1/2)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Let’s look at the effect that elevation has on Curveballs for COL and PHI….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D43A36-EE66-A048-BBE7-4553F32BF23C}"/>
              </a:ext>
            </a:extLst>
          </p:cNvPr>
          <p:cNvSpPr/>
          <p:nvPr/>
        </p:nvSpPr>
        <p:spPr>
          <a:xfrm>
            <a:off x="8548658" y="128141"/>
            <a:ext cx="453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2</a:t>
            </a:r>
          </a:p>
        </p:txBody>
      </p:sp>
      <p:sp>
        <p:nvSpPr>
          <p:cNvPr id="12" name="Google Shape;297;p44">
            <a:extLst>
              <a:ext uri="{FF2B5EF4-FFF2-40B4-BE49-F238E27FC236}">
                <a16:creationId xmlns:a16="http://schemas.microsoft.com/office/drawing/2014/main" id="{4A989445-CB2D-7D47-A9D4-278DE58CC079}"/>
              </a:ext>
            </a:extLst>
          </p:cNvPr>
          <p:cNvSpPr txBox="1">
            <a:spLocks/>
          </p:cNvSpPr>
          <p:nvPr/>
        </p:nvSpPr>
        <p:spPr>
          <a:xfrm>
            <a:off x="6631078" y="2190325"/>
            <a:ext cx="2208122" cy="179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000" dirty="0" err="1"/>
              <a:t>pfx_x</a:t>
            </a:r>
            <a:r>
              <a:rPr lang="en-US" sz="1000" b="0" dirty="0"/>
              <a:t>: the horizontal movement, in feet, of the pitch between the release point and home plate</a:t>
            </a:r>
          </a:p>
          <a:p>
            <a:endParaRPr lang="en-US" sz="1000" b="0" dirty="0"/>
          </a:p>
          <a:p>
            <a:r>
              <a:rPr lang="en-US" sz="1000" dirty="0" err="1"/>
              <a:t>pfx_z</a:t>
            </a:r>
            <a:r>
              <a:rPr lang="en-US" sz="1000" b="0" dirty="0"/>
              <a:t>: the vertical movement, in feet, of the pitch between the release point and home plate </a:t>
            </a:r>
          </a:p>
        </p:txBody>
      </p:sp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6FCC63F8-28BC-7443-AAB0-CD9B41F04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271" y="1565223"/>
            <a:ext cx="5674807" cy="30469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FE0A0C2-31A9-CE42-9CC6-CEEAE96B3DC0}"/>
              </a:ext>
            </a:extLst>
          </p:cNvPr>
          <p:cNvSpPr/>
          <p:nvPr/>
        </p:nvSpPr>
        <p:spPr>
          <a:xfrm>
            <a:off x="956270" y="4719024"/>
            <a:ext cx="72464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</a:rPr>
              <a:t>Curveballs move less in COL, we believe this would make them less effective</a:t>
            </a:r>
          </a:p>
        </p:txBody>
      </p:sp>
    </p:spTree>
    <p:extLst>
      <p:ext uri="{BB962C8B-B14F-4D97-AF65-F5344CB8AC3E}">
        <p14:creationId xmlns:p14="http://schemas.microsoft.com/office/powerpoint/2010/main" val="917033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2218937" y="1071588"/>
            <a:ext cx="137160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Pitches move less at higher elevations (2/2)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..and now lets study sliders and 4-Seam Fastballs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D43A36-EE66-A048-BBE7-4553F32BF23C}"/>
              </a:ext>
            </a:extLst>
          </p:cNvPr>
          <p:cNvSpPr/>
          <p:nvPr/>
        </p:nvSpPr>
        <p:spPr>
          <a:xfrm>
            <a:off x="8548658" y="128141"/>
            <a:ext cx="453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2</a:t>
            </a:r>
          </a:p>
        </p:txBody>
      </p:sp>
      <p:sp>
        <p:nvSpPr>
          <p:cNvPr id="16" name="Google Shape;297;p44">
            <a:extLst>
              <a:ext uri="{FF2B5EF4-FFF2-40B4-BE49-F238E27FC236}">
                <a16:creationId xmlns:a16="http://schemas.microsoft.com/office/drawing/2014/main" id="{EC21209C-3DB6-8D4D-99DF-83BF40576E80}"/>
              </a:ext>
            </a:extLst>
          </p:cNvPr>
          <p:cNvSpPr txBox="1">
            <a:spLocks/>
          </p:cNvSpPr>
          <p:nvPr/>
        </p:nvSpPr>
        <p:spPr>
          <a:xfrm>
            <a:off x="4586560" y="1725111"/>
            <a:ext cx="3786621" cy="4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0" dirty="0"/>
              <a:t>Vertical movement  for fastballs is similar in both locations</a:t>
            </a:r>
          </a:p>
        </p:txBody>
      </p:sp>
      <p:sp>
        <p:nvSpPr>
          <p:cNvPr id="17" name="Google Shape;297;p44">
            <a:extLst>
              <a:ext uri="{FF2B5EF4-FFF2-40B4-BE49-F238E27FC236}">
                <a16:creationId xmlns:a16="http://schemas.microsoft.com/office/drawing/2014/main" id="{527216C3-3224-024F-B827-B2F36EE6F78E}"/>
              </a:ext>
            </a:extLst>
          </p:cNvPr>
          <p:cNvSpPr txBox="1">
            <a:spLocks/>
          </p:cNvSpPr>
          <p:nvPr/>
        </p:nvSpPr>
        <p:spPr>
          <a:xfrm>
            <a:off x="996001" y="3789516"/>
            <a:ext cx="3517117" cy="4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b="0" dirty="0"/>
              <a:t>Sliders seem to move slightly less in COL than they do in PHI</a:t>
            </a:r>
          </a:p>
        </p:txBody>
      </p:sp>
      <p:pic>
        <p:nvPicPr>
          <p:cNvPr id="18" name="Picture 17" descr="Chart, scatter chart&#10;&#10;Description automatically generated">
            <a:extLst>
              <a:ext uri="{FF2B5EF4-FFF2-40B4-BE49-F238E27FC236}">
                <a16:creationId xmlns:a16="http://schemas.microsoft.com/office/drawing/2014/main" id="{D5F7BE95-B487-D848-ABEE-12DD6B571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884" y="2943684"/>
            <a:ext cx="3786622" cy="2033112"/>
          </a:xfrm>
          <a:prstGeom prst="rect">
            <a:avLst/>
          </a:prstGeom>
        </p:spPr>
      </p:pic>
      <p:pic>
        <p:nvPicPr>
          <p:cNvPr id="19" name="Picture 18" descr="Chart&#10;&#10;Description automatically generated">
            <a:extLst>
              <a:ext uri="{FF2B5EF4-FFF2-40B4-BE49-F238E27FC236}">
                <a16:creationId xmlns:a16="http://schemas.microsoft.com/office/drawing/2014/main" id="{12A468D6-8B59-7247-A6A1-6A539A45A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271" y="1561731"/>
            <a:ext cx="3444570" cy="184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944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1802448" y="1071588"/>
            <a:ext cx="91440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Who should you pick for a clutch at-bat?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With the game and, potentially season, on the line, who would you trust with the bat in hands?</a:t>
            </a:r>
          </a:p>
        </p:txBody>
      </p:sp>
      <p:sp>
        <p:nvSpPr>
          <p:cNvPr id="10" name="Google Shape;32;p4">
            <a:extLst>
              <a:ext uri="{FF2B5EF4-FFF2-40B4-BE49-F238E27FC236}">
                <a16:creationId xmlns:a16="http://schemas.microsoft.com/office/drawing/2014/main" id="{18B1A97C-6815-5540-B49F-5D1FC5E3A62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12</a:t>
            </a:fld>
            <a:endParaRPr lang="e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D43A36-EE66-A048-BBE7-4553F32BF23C}"/>
              </a:ext>
            </a:extLst>
          </p:cNvPr>
          <p:cNvSpPr/>
          <p:nvPr/>
        </p:nvSpPr>
        <p:spPr>
          <a:xfrm>
            <a:off x="8548658" y="128141"/>
            <a:ext cx="453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3</a:t>
            </a:r>
          </a:p>
        </p:txBody>
      </p:sp>
      <p:pic>
        <p:nvPicPr>
          <p:cNvPr id="11" name="Google Shape;176;p11">
            <a:extLst>
              <a:ext uri="{FF2B5EF4-FFF2-40B4-BE49-F238E27FC236}">
                <a16:creationId xmlns:a16="http://schemas.microsoft.com/office/drawing/2014/main" id="{68EB4714-D7EC-DA4A-BC3A-50F9205C5B9D}"/>
              </a:ext>
            </a:extLst>
          </p:cNvPr>
          <p:cNvPicPr preferRelativeResize="0"/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843" b="99606" l="10000" r="90000">
                        <a14:foregroundMark x1="16000" y1="94882" x2="42000" y2="92520"/>
                        <a14:foregroundMark x1="42000" y1="92520" x2="82286" y2="99213"/>
                        <a14:foregroundMark x1="82286" y1="99213" x2="31143" y2="83071"/>
                        <a14:foregroundMark x1="14000" y1="98819" x2="12571" y2="99606"/>
                        <a14:foregroundMark x1="40571" y1="99606" x2="53143" y2="99213"/>
                      </a14:backgroundRemoval>
                    </a14:imgEffect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48425" y="1621126"/>
            <a:ext cx="2826922" cy="2051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77;p11">
            <a:extLst>
              <a:ext uri="{FF2B5EF4-FFF2-40B4-BE49-F238E27FC236}">
                <a16:creationId xmlns:a16="http://schemas.microsoft.com/office/drawing/2014/main" id="{E8F2F699-F8C6-BB4D-8635-A06A1F23FBA6}"/>
              </a:ext>
            </a:extLst>
          </p:cNvPr>
          <p:cNvPicPr preferRelativeResize="0"/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43" b="96850" l="10000" r="90000">
                        <a14:foregroundMark x1="48857" y1="14567" x2="52286" y2="16929"/>
                        <a14:foregroundMark x1="32857" y1="85039" x2="32857" y2="96850"/>
                      </a14:backgroundRemoval>
                    </a14:imgEffect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86586" y="1621126"/>
            <a:ext cx="2826939" cy="205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78;p11">
            <a:extLst>
              <a:ext uri="{FF2B5EF4-FFF2-40B4-BE49-F238E27FC236}">
                <a16:creationId xmlns:a16="http://schemas.microsoft.com/office/drawing/2014/main" id="{4F38FD96-AFB5-BF4B-BFCD-E0F04BFA6950}"/>
              </a:ext>
            </a:extLst>
          </p:cNvPr>
          <p:cNvSpPr txBox="1"/>
          <p:nvPr/>
        </p:nvSpPr>
        <p:spPr>
          <a:xfrm>
            <a:off x="1348425" y="3672674"/>
            <a:ext cx="2826922" cy="853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1200" dirty="0" err="1">
                <a:latin typeface="Ubuntu Light"/>
                <a:ea typeface="Ubuntu Light"/>
                <a:cs typeface="Ubuntu Light"/>
                <a:sym typeface="Ubuntu Light"/>
              </a:rPr>
              <a:t>Avisa</a:t>
            </a:r>
            <a:r>
              <a:rPr lang="en-US" sz="1200" dirty="0" err="1"/>
              <a:t>í</a:t>
            </a:r>
            <a:r>
              <a:rPr lang="en-US" sz="1200" dirty="0" err="1">
                <a:latin typeface="Ubuntu Light"/>
                <a:ea typeface="Ubuntu Light"/>
                <a:cs typeface="Ubuntu Light"/>
                <a:sym typeface="Ubuntu Light"/>
              </a:rPr>
              <a:t>l</a:t>
            </a:r>
            <a:r>
              <a:rPr lang="en-US" sz="1200" dirty="0">
                <a:latin typeface="Ubuntu Light"/>
                <a:ea typeface="Ubuntu Light"/>
                <a:cs typeface="Ubuntu Light"/>
                <a:sym typeface="Ubuntu Light"/>
              </a:rPr>
              <a:t> Garc</a:t>
            </a:r>
            <a:r>
              <a:rPr lang="en-US" sz="1200" dirty="0"/>
              <a:t>í</a:t>
            </a:r>
            <a:r>
              <a:rPr lang="en-US" sz="1200" dirty="0">
                <a:latin typeface="Ubuntu Light"/>
                <a:ea typeface="Ubuntu Light"/>
                <a:cs typeface="Ubuntu Light"/>
                <a:sym typeface="Ubuntu Light"/>
              </a:rPr>
              <a:t>a</a:t>
            </a:r>
            <a:endParaRPr sz="1200" dirty="0"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Ubuntu Light"/>
                <a:ea typeface="Ubuntu Light"/>
                <a:cs typeface="Ubuntu Light"/>
                <a:sym typeface="Ubuntu Light"/>
              </a:rPr>
              <a:t>Owner of a 103 OPS+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Ubuntu Light"/>
                <a:ea typeface="Ubuntu Light"/>
                <a:cs typeface="Ubuntu Light"/>
                <a:sym typeface="Ubuntu Light"/>
              </a:rPr>
              <a:t>AKA the most average of the average</a:t>
            </a:r>
          </a:p>
        </p:txBody>
      </p:sp>
      <p:sp>
        <p:nvSpPr>
          <p:cNvPr id="14" name="Google Shape;179;p11">
            <a:extLst>
              <a:ext uri="{FF2B5EF4-FFF2-40B4-BE49-F238E27FC236}">
                <a16:creationId xmlns:a16="http://schemas.microsoft.com/office/drawing/2014/main" id="{344FE906-2A53-9A4B-A610-FAB009363DB6}"/>
              </a:ext>
            </a:extLst>
          </p:cNvPr>
          <p:cNvSpPr txBox="1"/>
          <p:nvPr/>
        </p:nvSpPr>
        <p:spPr>
          <a:xfrm>
            <a:off x="5176950" y="3672675"/>
            <a:ext cx="2446200" cy="853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Ubuntu Light"/>
                <a:ea typeface="Ubuntu Light"/>
                <a:cs typeface="Ubuntu Light"/>
                <a:sym typeface="Ubuntu Light"/>
              </a:rPr>
              <a:t>Corey Seager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Ubuntu Light"/>
                <a:ea typeface="Ubuntu Light"/>
                <a:cs typeface="Ubuntu Light"/>
                <a:sym typeface="Ubuntu Light"/>
              </a:rPr>
              <a:t>2020 World Series MVP</a:t>
            </a:r>
            <a:endParaRPr sz="1200" dirty="0"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Ubuntu Light"/>
                <a:ea typeface="Ubuntu Light"/>
                <a:cs typeface="Ubuntu Light"/>
                <a:sym typeface="Ubuntu Light"/>
              </a:rPr>
              <a:t>Kind of a big deal in baseball </a:t>
            </a:r>
            <a:endParaRPr sz="1200" dirty="0"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  <p:extLst>
      <p:ext uri="{BB962C8B-B14F-4D97-AF65-F5344CB8AC3E}">
        <p14:creationId xmlns:p14="http://schemas.microsoft.com/office/powerpoint/2010/main" val="1375457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2997809" y="1071588"/>
            <a:ext cx="137160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According the numbers: </a:t>
            </a:r>
            <a:r>
              <a:rPr lang="en-US" dirty="0" err="1"/>
              <a:t>Avisaíl</a:t>
            </a:r>
            <a:r>
              <a:rPr lang="en-US" dirty="0"/>
              <a:t> over all…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On average, players will “barrel” ~1 fewer ball per 100 in clutch situations </a:t>
            </a:r>
          </a:p>
        </p:txBody>
      </p:sp>
      <p:sp>
        <p:nvSpPr>
          <p:cNvPr id="10" name="Google Shape;32;p4">
            <a:extLst>
              <a:ext uri="{FF2B5EF4-FFF2-40B4-BE49-F238E27FC236}">
                <a16:creationId xmlns:a16="http://schemas.microsoft.com/office/drawing/2014/main" id="{18B1A97C-6815-5540-B49F-5D1FC5E3A62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13</a:t>
            </a:fld>
            <a:endParaRPr lang="e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D43A36-EE66-A048-BBE7-4553F32BF23C}"/>
              </a:ext>
            </a:extLst>
          </p:cNvPr>
          <p:cNvSpPr/>
          <p:nvPr/>
        </p:nvSpPr>
        <p:spPr>
          <a:xfrm>
            <a:off x="8548658" y="128141"/>
            <a:ext cx="453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3</a:t>
            </a:r>
          </a:p>
        </p:txBody>
      </p:sp>
      <p:pic>
        <p:nvPicPr>
          <p:cNvPr id="11" name="Google Shape;118;p8">
            <a:extLst>
              <a:ext uri="{FF2B5EF4-FFF2-40B4-BE49-F238E27FC236}">
                <a16:creationId xmlns:a16="http://schemas.microsoft.com/office/drawing/2014/main" id="{E2146189-7DAB-3546-B729-91631A0CF472}"/>
              </a:ext>
            </a:extLst>
          </p:cNvPr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00" y="1431033"/>
            <a:ext cx="8839200" cy="2842878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26;gaf1faf1206_0_33">
            <a:extLst>
              <a:ext uri="{FF2B5EF4-FFF2-40B4-BE49-F238E27FC236}">
                <a16:creationId xmlns:a16="http://schemas.microsoft.com/office/drawing/2014/main" id="{335B59F6-4533-AD49-800A-F81282CCD739}"/>
              </a:ext>
            </a:extLst>
          </p:cNvPr>
          <p:cNvSpPr txBox="1">
            <a:spLocks/>
          </p:cNvSpPr>
          <p:nvPr/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>
              <a:buSzPts val="1200"/>
            </a:pPr>
            <a:fld id="{00000000-1234-1234-1234-123412341234}" type="slidenum">
              <a:rPr lang="en-US" smtClean="0"/>
              <a:pPr>
                <a:buSzPts val="1200"/>
              </a:pPr>
              <a:t>13</a:t>
            </a:fld>
            <a:endParaRPr lang="en-US"/>
          </a:p>
        </p:txBody>
      </p:sp>
      <p:sp>
        <p:nvSpPr>
          <p:cNvPr id="17" name="Google Shape;130;gaf1faf1206_0_33">
            <a:extLst>
              <a:ext uri="{FF2B5EF4-FFF2-40B4-BE49-F238E27FC236}">
                <a16:creationId xmlns:a16="http://schemas.microsoft.com/office/drawing/2014/main" id="{81EBB92C-B719-E34E-BD53-5CF9E2B49F6E}"/>
              </a:ext>
            </a:extLst>
          </p:cNvPr>
          <p:cNvSpPr txBox="1"/>
          <p:nvPr/>
        </p:nvSpPr>
        <p:spPr>
          <a:xfrm>
            <a:off x="6674400" y="4438311"/>
            <a:ext cx="17445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>
                <a:latin typeface="Ubuntu Light" panose="020B0604020202020204" charset="0"/>
              </a:rPr>
              <a:t>Dead Last: Cory Seager </a:t>
            </a:r>
            <a:br>
              <a:rPr lang="en-US" sz="1000" dirty="0">
                <a:latin typeface="Ubuntu Light" panose="020B0604020202020204" charset="0"/>
              </a:rPr>
            </a:br>
            <a:r>
              <a:rPr lang="en-US" sz="1000" dirty="0">
                <a:latin typeface="Ubuntu Light" panose="020B0604020202020204" charset="0"/>
              </a:rPr>
              <a:t>(2020 World Series MVP)</a:t>
            </a:r>
            <a:endParaRPr sz="1000" dirty="0">
              <a:latin typeface="Ubuntu Light" panose="020B0604020202020204" charset="0"/>
            </a:endParaRPr>
          </a:p>
        </p:txBody>
      </p:sp>
      <p:sp>
        <p:nvSpPr>
          <p:cNvPr id="18" name="Google Shape;131;gaf1faf1206_0_33">
            <a:extLst>
              <a:ext uri="{FF2B5EF4-FFF2-40B4-BE49-F238E27FC236}">
                <a16:creationId xmlns:a16="http://schemas.microsoft.com/office/drawing/2014/main" id="{CF9E0981-809A-C542-92B9-CC7024B8F919}"/>
              </a:ext>
            </a:extLst>
          </p:cNvPr>
          <p:cNvSpPr txBox="1"/>
          <p:nvPr/>
        </p:nvSpPr>
        <p:spPr>
          <a:xfrm>
            <a:off x="6479025" y="4034350"/>
            <a:ext cx="17445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Ubuntu Light" panose="020B0604020202020204" charset="0"/>
              </a:rPr>
              <a:t>Second to Last: Mike Trout </a:t>
            </a:r>
            <a:endParaRPr sz="1000" dirty="0">
              <a:latin typeface="Ubuntu Light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Ubuntu Light" panose="020B0604020202020204" charset="0"/>
              </a:rPr>
              <a:t>(8x All star, 3x AL MVP)</a:t>
            </a:r>
            <a:endParaRPr sz="1000" dirty="0">
              <a:latin typeface="Ubuntu Light" panose="020B0604020202020204" charset="0"/>
            </a:endParaRPr>
          </a:p>
        </p:txBody>
      </p:sp>
      <p:sp>
        <p:nvSpPr>
          <p:cNvPr id="21" name="Google Shape;134;gaf1faf1206_0_33">
            <a:extLst>
              <a:ext uri="{FF2B5EF4-FFF2-40B4-BE49-F238E27FC236}">
                <a16:creationId xmlns:a16="http://schemas.microsoft.com/office/drawing/2014/main" id="{A20AADE0-4C20-9849-8F8E-EB1FBA1E8628}"/>
              </a:ext>
            </a:extLst>
          </p:cNvPr>
          <p:cNvSpPr txBox="1"/>
          <p:nvPr/>
        </p:nvSpPr>
        <p:spPr>
          <a:xfrm>
            <a:off x="1002225" y="4034350"/>
            <a:ext cx="3610032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latin typeface="Ubuntu Light" panose="020B0604020202020204" charset="0"/>
              </a:rPr>
              <a:t>#4 Chris Davis </a:t>
            </a:r>
            <a:br>
              <a:rPr lang="en-US" sz="1000" dirty="0">
                <a:latin typeface="Ubuntu Light" panose="020B0604020202020204" charset="0"/>
              </a:rPr>
            </a:br>
            <a:r>
              <a:rPr lang="en-US" sz="1000" dirty="0">
                <a:latin typeface="Ubuntu Light" panose="020B0604020202020204" charset="0"/>
              </a:rPr>
              <a:t>(Lowest ever batting average for any qualified player in ‘18)</a:t>
            </a:r>
            <a:endParaRPr sz="1000" dirty="0">
              <a:latin typeface="Ubuntu Light" panose="020B0604020202020204" charset="0"/>
            </a:endParaRPr>
          </a:p>
        </p:txBody>
      </p:sp>
      <p:sp>
        <p:nvSpPr>
          <p:cNvPr id="23" name="Google Shape;136;gaf1faf1206_0_33">
            <a:extLst>
              <a:ext uri="{FF2B5EF4-FFF2-40B4-BE49-F238E27FC236}">
                <a16:creationId xmlns:a16="http://schemas.microsoft.com/office/drawing/2014/main" id="{6434D376-52A3-E241-96DE-A3ADEE82E933}"/>
              </a:ext>
            </a:extLst>
          </p:cNvPr>
          <p:cNvSpPr txBox="1"/>
          <p:nvPr/>
        </p:nvSpPr>
        <p:spPr>
          <a:xfrm>
            <a:off x="549075" y="4438311"/>
            <a:ext cx="2858700" cy="3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000" b="1" dirty="0">
                <a:latin typeface="Ubuntu Light" panose="020B0604020202020204" charset="0"/>
              </a:rPr>
              <a:t>#1: </a:t>
            </a:r>
            <a:r>
              <a:rPr lang="en-US" sz="1000" b="1" dirty="0" err="1">
                <a:latin typeface="Ubuntu Light" panose="020B0604020202020204" charset="0"/>
              </a:rPr>
              <a:t>Avisaíl</a:t>
            </a:r>
            <a:r>
              <a:rPr lang="en-US" sz="1000" b="1" dirty="0">
                <a:latin typeface="Ubuntu Light" panose="020B0604020202020204" charset="0"/>
              </a:rPr>
              <a:t> García </a:t>
            </a:r>
            <a:br>
              <a:rPr lang="en-US" sz="1000" b="1" dirty="0">
                <a:latin typeface="Ubuntu Light" panose="020B0604020202020204" charset="0"/>
              </a:rPr>
            </a:br>
            <a:r>
              <a:rPr lang="en-US" sz="1000" dirty="0">
                <a:latin typeface="Ubuntu Light" panose="020B0604020202020204" charset="0"/>
              </a:rPr>
              <a:t>(Rank 341 by barrel % in 2020)</a:t>
            </a:r>
            <a:endParaRPr sz="1000" dirty="0">
              <a:latin typeface="Ubuntu Light" panose="020B0604020202020204" charset="0"/>
            </a:endParaRP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D4360BB6-0C59-EF43-80C4-3B42D63ADB44}"/>
              </a:ext>
            </a:extLst>
          </p:cNvPr>
          <p:cNvCxnSpPr>
            <a:stCxn id="23" idx="1"/>
          </p:cNvCxnSpPr>
          <p:nvPr/>
        </p:nvCxnSpPr>
        <p:spPr>
          <a:xfrm rot="10800000">
            <a:off x="480849" y="3957145"/>
            <a:ext cx="68227" cy="6514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id="{B6C6BF74-A29C-C94E-B74D-3A8BFEB803EC}"/>
              </a:ext>
            </a:extLst>
          </p:cNvPr>
          <p:cNvCxnSpPr>
            <a:cxnSpLocks/>
          </p:cNvCxnSpPr>
          <p:nvPr/>
        </p:nvCxnSpPr>
        <p:spPr>
          <a:xfrm rot="10800000">
            <a:off x="614855" y="3921798"/>
            <a:ext cx="387370" cy="296829"/>
          </a:xfrm>
          <a:prstGeom prst="bentConnector3">
            <a:avLst>
              <a:gd name="adj1" fmla="val 1004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F0234253-5034-BD48-8029-52635F0C5DE0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8223525" y="3907768"/>
            <a:ext cx="439627" cy="296832"/>
          </a:xfrm>
          <a:prstGeom prst="bentConnector3">
            <a:avLst>
              <a:gd name="adj1" fmla="val 10020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B5AF1BD9-3FC3-5C43-AC17-538963579D2B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8418900" y="3957145"/>
            <a:ext cx="299431" cy="6514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9059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1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3517763" y="1071588"/>
            <a:ext cx="265176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0" y="189950"/>
            <a:ext cx="7299147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Most batters hit shorter and slower in the clutch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Batters hit, on average, 4.6 yards shorter, and 0.5 mph slower in the clutch</a:t>
            </a:r>
          </a:p>
        </p:txBody>
      </p:sp>
      <p:sp>
        <p:nvSpPr>
          <p:cNvPr id="10" name="Google Shape;32;p4">
            <a:extLst>
              <a:ext uri="{FF2B5EF4-FFF2-40B4-BE49-F238E27FC236}">
                <a16:creationId xmlns:a16="http://schemas.microsoft.com/office/drawing/2014/main" id="{18B1A97C-6815-5540-B49F-5D1FC5E3A62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14</a:t>
            </a:fld>
            <a:endParaRPr lang="e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D43A36-EE66-A048-BBE7-4553F32BF23C}"/>
              </a:ext>
            </a:extLst>
          </p:cNvPr>
          <p:cNvSpPr/>
          <p:nvPr/>
        </p:nvSpPr>
        <p:spPr>
          <a:xfrm>
            <a:off x="8548658" y="128141"/>
            <a:ext cx="453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3</a:t>
            </a:r>
          </a:p>
        </p:txBody>
      </p:sp>
      <p:sp>
        <p:nvSpPr>
          <p:cNvPr id="16" name="Google Shape;126;gaf1faf1206_0_33">
            <a:extLst>
              <a:ext uri="{FF2B5EF4-FFF2-40B4-BE49-F238E27FC236}">
                <a16:creationId xmlns:a16="http://schemas.microsoft.com/office/drawing/2014/main" id="{335B59F6-4533-AD49-800A-F81282CCD739}"/>
              </a:ext>
            </a:extLst>
          </p:cNvPr>
          <p:cNvSpPr txBox="1">
            <a:spLocks/>
          </p:cNvSpPr>
          <p:nvPr/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>
              <a:buSzPts val="1200"/>
            </a:pPr>
            <a:fld id="{00000000-1234-1234-1234-123412341234}" type="slidenum">
              <a:rPr lang="en-US" smtClean="0"/>
              <a:pPr>
                <a:buSzPts val="1200"/>
              </a:pPr>
              <a:t>14</a:t>
            </a:fld>
            <a:endParaRPr lang="en-US" dirty="0"/>
          </a:p>
        </p:txBody>
      </p:sp>
      <p:sp>
        <p:nvSpPr>
          <p:cNvPr id="19" name="Google Shape;32;p4">
            <a:extLst>
              <a:ext uri="{FF2B5EF4-FFF2-40B4-BE49-F238E27FC236}">
                <a16:creationId xmlns:a16="http://schemas.microsoft.com/office/drawing/2014/main" id="{040AE40E-ADFF-B04F-8E70-3F927C107705}"/>
              </a:ext>
            </a:extLst>
          </p:cNvPr>
          <p:cNvSpPr txBox="1">
            <a:spLocks/>
          </p:cNvSpPr>
          <p:nvPr/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14</a:t>
            </a:fld>
            <a:endParaRPr lang="e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1BD67BD-5C70-EA45-9448-E9A0CDAF9D7B}"/>
              </a:ext>
            </a:extLst>
          </p:cNvPr>
          <p:cNvGrpSpPr/>
          <p:nvPr/>
        </p:nvGrpSpPr>
        <p:grpSpPr>
          <a:xfrm>
            <a:off x="1682725" y="1630271"/>
            <a:ext cx="5778550" cy="2095200"/>
            <a:chOff x="1577272" y="1733903"/>
            <a:chExt cx="5778550" cy="2095200"/>
          </a:xfrm>
        </p:grpSpPr>
        <p:pic>
          <p:nvPicPr>
            <p:cNvPr id="22" name="Picture 21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F3780932-B7CC-E644-851F-077B960BB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7272" y="1733903"/>
              <a:ext cx="2740410" cy="2095200"/>
            </a:xfrm>
            <a:prstGeom prst="rect">
              <a:avLst/>
            </a:prstGeom>
          </p:spPr>
        </p:pic>
        <p:pic>
          <p:nvPicPr>
            <p:cNvPr id="24" name="Picture 23" descr="Chart, box and whisker chart&#10;&#10;Description automatically generated">
              <a:extLst>
                <a:ext uri="{FF2B5EF4-FFF2-40B4-BE49-F238E27FC236}">
                  <a16:creationId xmlns:a16="http://schemas.microsoft.com/office/drawing/2014/main" id="{23F67F4E-4AA6-CC43-B1E3-B0549439A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59422" y="1734829"/>
              <a:ext cx="2696400" cy="2093349"/>
            </a:xfrm>
            <a:prstGeom prst="rect">
              <a:avLst/>
            </a:prstGeom>
          </p:spPr>
        </p:pic>
      </p:grpSp>
      <p:graphicFrame>
        <p:nvGraphicFramePr>
          <p:cNvPr id="25" name="Table 20">
            <a:extLst>
              <a:ext uri="{FF2B5EF4-FFF2-40B4-BE49-F238E27FC236}">
                <a16:creationId xmlns:a16="http://schemas.microsoft.com/office/drawing/2014/main" id="{FC736FDE-E378-E84C-9BC6-05547E144C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4141327"/>
              </p:ext>
            </p:extLst>
          </p:nvPr>
        </p:nvGraphicFramePr>
        <p:xfrm>
          <a:off x="2446054" y="3823697"/>
          <a:ext cx="4251891" cy="100584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1417297">
                  <a:extLst>
                    <a:ext uri="{9D8B030D-6E8A-4147-A177-3AD203B41FA5}">
                      <a16:colId xmlns:a16="http://schemas.microsoft.com/office/drawing/2014/main" val="1074867835"/>
                    </a:ext>
                  </a:extLst>
                </a:gridCol>
                <a:gridCol w="1417297">
                  <a:extLst>
                    <a:ext uri="{9D8B030D-6E8A-4147-A177-3AD203B41FA5}">
                      <a16:colId xmlns:a16="http://schemas.microsoft.com/office/drawing/2014/main" val="719256787"/>
                    </a:ext>
                  </a:extLst>
                </a:gridCol>
                <a:gridCol w="1417297">
                  <a:extLst>
                    <a:ext uri="{9D8B030D-6E8A-4147-A177-3AD203B41FA5}">
                      <a16:colId xmlns:a16="http://schemas.microsoft.com/office/drawing/2014/main" val="511714453"/>
                    </a:ext>
                  </a:extLst>
                </a:gridCol>
              </a:tblGrid>
              <a:tr h="305806">
                <a:tc>
                  <a:txBody>
                    <a:bodyPr/>
                    <a:lstStyle/>
                    <a:p>
                      <a:pPr algn="ctr"/>
                      <a:endParaRPr lang="en-AU" sz="1200" dirty="0">
                        <a:solidFill>
                          <a:srgbClr val="000000"/>
                        </a:solidFill>
                        <a:latin typeface="Ubuntu Light" panose="020B060402020202020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b="0" dirty="0">
                          <a:solidFill>
                            <a:srgbClr val="000000"/>
                          </a:solidFill>
                          <a:latin typeface="Ubuntu Light" panose="020B0604020202020204" charset="0"/>
                        </a:rPr>
                        <a:t>∆Hit distance</a:t>
                      </a:r>
                    </a:p>
                    <a:p>
                      <a:pPr algn="ctr"/>
                      <a:r>
                        <a:rPr lang="en-AU" sz="1200" b="0" dirty="0">
                          <a:solidFill>
                            <a:srgbClr val="000000"/>
                          </a:solidFill>
                          <a:latin typeface="Ubuntu Light" panose="020B0604020202020204" charset="0"/>
                        </a:rPr>
                        <a:t>[yd]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b="0" dirty="0">
                          <a:solidFill>
                            <a:srgbClr val="000000"/>
                          </a:solidFill>
                          <a:latin typeface="Ubuntu Light" panose="020B0604020202020204" charset="0"/>
                        </a:rPr>
                        <a:t>∆Launch Speed </a:t>
                      </a:r>
                    </a:p>
                    <a:p>
                      <a:pPr algn="ctr"/>
                      <a:r>
                        <a:rPr lang="en-AU" sz="1200" b="0" dirty="0">
                          <a:solidFill>
                            <a:srgbClr val="000000"/>
                          </a:solidFill>
                          <a:latin typeface="Ubuntu Light" panose="020B0604020202020204" charset="0"/>
                        </a:rPr>
                        <a:t>[MPH]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5230427"/>
                  </a:ext>
                </a:extLst>
              </a:tr>
              <a:tr h="2065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Ubuntu Light" panose="020B0604020202020204" charset="0"/>
                          <a:sym typeface="Ubuntu Light"/>
                        </a:rPr>
                        <a:t>Avisa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Ubuntu Light" panose="020B0604020202020204" charset="0"/>
                        </a:rPr>
                        <a:t>í</a:t>
                      </a:r>
                      <a:r>
                        <a:rPr lang="en-US" sz="1200" dirty="0" err="1">
                          <a:solidFill>
                            <a:srgbClr val="000000"/>
                          </a:solidFill>
                          <a:latin typeface="Ubuntu Light" panose="020B0604020202020204" charset="0"/>
                          <a:sym typeface="Ubuntu Light"/>
                        </a:rPr>
                        <a:t>l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Ubuntu Light" panose="020B0604020202020204" charset="0"/>
                          <a:sym typeface="Ubuntu Light"/>
                        </a:rPr>
                        <a:t> Garc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Ubuntu Light" panose="020B0604020202020204" charset="0"/>
                        </a:rPr>
                        <a:t>í</a:t>
                      </a:r>
                      <a:r>
                        <a:rPr lang="en-US" sz="1200" dirty="0">
                          <a:solidFill>
                            <a:srgbClr val="000000"/>
                          </a:solidFill>
                          <a:latin typeface="Ubuntu Light" panose="020B0604020202020204" charset="0"/>
                          <a:sym typeface="Ubuntu Light"/>
                        </a:rPr>
                        <a:t>a</a:t>
                      </a:r>
                      <a:endParaRPr lang="en-US" sz="1200" dirty="0">
                        <a:solidFill>
                          <a:srgbClr val="000000"/>
                        </a:solidFill>
                        <a:latin typeface="Ubuntu Light" panose="020B0604020202020204" charset="0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b="1" dirty="0">
                          <a:solidFill>
                            <a:srgbClr val="000000"/>
                          </a:solidFill>
                          <a:latin typeface="Ubuntu Light" panose="020B0604020202020204" charset="0"/>
                        </a:rPr>
                        <a:t>+1.44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b="1" dirty="0">
                          <a:solidFill>
                            <a:srgbClr val="000000"/>
                          </a:solidFill>
                          <a:latin typeface="Ubuntu Light" panose="020B0604020202020204" charset="0"/>
                        </a:rPr>
                        <a:t>+1.19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62628502"/>
                  </a:ext>
                </a:extLst>
              </a:tr>
              <a:tr h="2065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latin typeface="Ubuntu Light" panose="020B0604020202020204" charset="0"/>
                          <a:sym typeface="Ubuntu Light"/>
                        </a:rPr>
                        <a:t>Corey Seager</a:t>
                      </a:r>
                      <a:endParaRPr lang="en-US" sz="1200" dirty="0">
                        <a:solidFill>
                          <a:srgbClr val="000000"/>
                        </a:solidFill>
                        <a:latin typeface="Ubuntu Light" panose="020B0604020202020204" charset="0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>
                          <a:solidFill>
                            <a:srgbClr val="000000"/>
                          </a:solidFill>
                          <a:latin typeface="Ubuntu Light" panose="020B0604020202020204" charset="0"/>
                        </a:rPr>
                        <a:t>-11.24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>
                          <a:solidFill>
                            <a:srgbClr val="000000"/>
                          </a:solidFill>
                          <a:latin typeface="Ubuntu Light" panose="020B0604020202020204" charset="0"/>
                        </a:rPr>
                        <a:t>-1.14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670874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9734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1528654" y="1071588"/>
            <a:ext cx="128016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So seriously, who should you pick? 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Even though some hitters improve in the clutch, they may not improve enough to displace an all-star</a:t>
            </a:r>
          </a:p>
        </p:txBody>
      </p:sp>
      <p:sp>
        <p:nvSpPr>
          <p:cNvPr id="10" name="Google Shape;32;p4">
            <a:extLst>
              <a:ext uri="{FF2B5EF4-FFF2-40B4-BE49-F238E27FC236}">
                <a16:creationId xmlns:a16="http://schemas.microsoft.com/office/drawing/2014/main" id="{18B1A97C-6815-5540-B49F-5D1FC5E3A62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15</a:t>
            </a:fld>
            <a:endParaRPr lang="e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D43A36-EE66-A048-BBE7-4553F32BF23C}"/>
              </a:ext>
            </a:extLst>
          </p:cNvPr>
          <p:cNvSpPr/>
          <p:nvPr/>
        </p:nvSpPr>
        <p:spPr>
          <a:xfrm>
            <a:off x="8548658" y="128141"/>
            <a:ext cx="453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D7975E-4602-4211-8475-A4263DC959EF}"/>
              </a:ext>
            </a:extLst>
          </p:cNvPr>
          <p:cNvSpPr txBox="1"/>
          <p:nvPr/>
        </p:nvSpPr>
        <p:spPr>
          <a:xfrm>
            <a:off x="1170432" y="1645920"/>
            <a:ext cx="66848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AU" dirty="0">
                <a:latin typeface="Ubuntu Light" panose="020B0604020202020204" charset="0"/>
              </a:rPr>
              <a:t>For the average player, inter-season variance is greater than the clutch effect: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157862-9ED1-427D-BAB4-7B1866B7B9CC}"/>
              </a:ext>
            </a:extLst>
          </p:cNvPr>
          <p:cNvSpPr txBox="1"/>
          <p:nvPr/>
        </p:nvSpPr>
        <p:spPr>
          <a:xfrm>
            <a:off x="1170432" y="2493074"/>
            <a:ext cx="7058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Ubuntu Light" panose="020B0604020202020204" charset="0"/>
              </a:rPr>
              <a:t>2. However, for the players most affected by the clutch, the clutch effect is of the same magnitude as their interseason variance….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9A32C4-9C44-4656-98A3-F6795ACB9FE4}"/>
              </a:ext>
            </a:extLst>
          </p:cNvPr>
          <p:cNvSpPr txBox="1"/>
          <p:nvPr/>
        </p:nvSpPr>
        <p:spPr>
          <a:xfrm>
            <a:off x="1170432" y="4663217"/>
            <a:ext cx="7058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Ubuntu Light" panose="020B0604020202020204" charset="0"/>
              </a:rPr>
              <a:t>3. But in this case, it’s still not enough to displace an all-star.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E70CEB-9D64-4C77-A774-5D8895D8B468}"/>
              </a:ext>
            </a:extLst>
          </p:cNvPr>
          <p:cNvSpPr txBox="1"/>
          <p:nvPr/>
        </p:nvSpPr>
        <p:spPr>
          <a:xfrm>
            <a:off x="2522998" y="1949993"/>
            <a:ext cx="39437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200" dirty="0">
                <a:latin typeface="Ubuntu Light" panose="020B0604020202020204" charset="0"/>
              </a:rPr>
              <a:t>Median interseason Barrel% </a:t>
            </a:r>
            <a:r>
              <a:rPr lang="en-AU" sz="1200" dirty="0" err="1">
                <a:latin typeface="Ubuntu Light" panose="020B0604020202020204" charset="0"/>
              </a:rPr>
              <a:t>st.dev</a:t>
            </a:r>
            <a:r>
              <a:rPr lang="en-AU" sz="1200" dirty="0">
                <a:latin typeface="Ubuntu Light" panose="020B0604020202020204" charset="0"/>
              </a:rPr>
              <a:t> (all players): </a:t>
            </a:r>
            <a:r>
              <a:rPr lang="en-AU" sz="1200" b="1" dirty="0">
                <a:latin typeface="Ubuntu Light" panose="020B0604020202020204" charset="0"/>
              </a:rPr>
              <a:t>2.66%</a:t>
            </a:r>
          </a:p>
          <a:p>
            <a:pPr algn="ctr"/>
            <a:r>
              <a:rPr lang="en-AU" sz="1200" dirty="0">
                <a:latin typeface="Ubuntu Light" panose="020B0604020202020204" charset="0"/>
              </a:rPr>
              <a:t>Median barrel% difference clutch vs non-clutch: -0.63%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3002293-519F-4B75-A2A6-8C28D259F1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42580"/>
              </p:ext>
            </p:extLst>
          </p:nvPr>
        </p:nvGraphicFramePr>
        <p:xfrm>
          <a:off x="2462784" y="3138018"/>
          <a:ext cx="4218432" cy="14224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54608">
                  <a:extLst>
                    <a:ext uri="{9D8B030D-6E8A-4147-A177-3AD203B41FA5}">
                      <a16:colId xmlns:a16="http://schemas.microsoft.com/office/drawing/2014/main" val="2299164531"/>
                    </a:ext>
                  </a:extLst>
                </a:gridCol>
                <a:gridCol w="1054608">
                  <a:extLst>
                    <a:ext uri="{9D8B030D-6E8A-4147-A177-3AD203B41FA5}">
                      <a16:colId xmlns:a16="http://schemas.microsoft.com/office/drawing/2014/main" val="1805627052"/>
                    </a:ext>
                  </a:extLst>
                </a:gridCol>
                <a:gridCol w="1054608">
                  <a:extLst>
                    <a:ext uri="{9D8B030D-6E8A-4147-A177-3AD203B41FA5}">
                      <a16:colId xmlns:a16="http://schemas.microsoft.com/office/drawing/2014/main" val="825756327"/>
                    </a:ext>
                  </a:extLst>
                </a:gridCol>
                <a:gridCol w="1054608">
                  <a:extLst>
                    <a:ext uri="{9D8B030D-6E8A-4147-A177-3AD203B41FA5}">
                      <a16:colId xmlns:a16="http://schemas.microsoft.com/office/drawing/2014/main" val="2490407015"/>
                    </a:ext>
                  </a:extLst>
                </a:gridCol>
              </a:tblGrid>
              <a:tr h="27940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Name / Statistic</a:t>
                      </a:r>
                      <a:endParaRPr sz="1200" b="1" dirty="0">
                        <a:latin typeface="Ubuntu Light" panose="020B060402020202020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latin typeface="Ubuntu Light" panose="020B0604020202020204" charset="0"/>
                          <a:cs typeface="Times New Roman"/>
                          <a:sym typeface="Times New Roman"/>
                        </a:rPr>
                        <a:t>Barrel%</a:t>
                      </a:r>
                      <a:endParaRPr sz="1200" b="1" dirty="0">
                        <a:latin typeface="Ubuntu Light" panose="020B0604020202020204" charset="0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>
                        <a:latin typeface="Ubuntu Light" panose="020B060402020202020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30147490"/>
                  </a:ext>
                </a:extLst>
              </a:tr>
              <a:tr h="279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Interseason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st.dev</a:t>
                      </a:r>
                      <a:r>
                        <a:rPr lang="en-US" sz="1200" b="1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.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Clutch Difference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b="1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2020 Barrel%</a:t>
                      </a:r>
                      <a:endParaRPr sz="1200" b="1" dirty="0">
                        <a:latin typeface="Ubuntu Light" panose="020B060402020202020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3989581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Garcia</a:t>
                      </a:r>
                      <a:endParaRPr sz="1200" dirty="0">
                        <a:latin typeface="Ubuntu Light" panose="020B060402020202020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3.29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+4.40%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3.8%</a:t>
                      </a:r>
                      <a:endParaRPr sz="1200" dirty="0">
                        <a:latin typeface="Ubuntu Light" panose="020B060402020202020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8251442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Seager</a:t>
                      </a:r>
                      <a:endParaRPr sz="1200" dirty="0">
                        <a:latin typeface="Ubuntu Light" panose="020B060402020202020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3.22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-5.15%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dirty="0">
                          <a:latin typeface="Ubuntu Light" panose="020B0604020202020204" charset="0"/>
                          <a:ea typeface="Times New Roman"/>
                          <a:cs typeface="Times New Roman"/>
                          <a:sym typeface="Times New Roman"/>
                        </a:rPr>
                        <a:t>16.1%</a:t>
                      </a:r>
                      <a:endParaRPr sz="1200" dirty="0">
                        <a:latin typeface="Ubuntu Light" panose="020B0604020202020204" charset="0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2205703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1923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3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3BF8A-2A9A-4742-8FCD-1B50DA0B7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840220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35;p4">
            <a:extLst>
              <a:ext uri="{FF2B5EF4-FFF2-40B4-BE49-F238E27FC236}">
                <a16:creationId xmlns:a16="http://schemas.microsoft.com/office/drawing/2014/main" id="{22822D54-6213-6941-A110-EFF004AC8401}"/>
              </a:ext>
            </a:extLst>
          </p:cNvPr>
          <p:cNvCxnSpPr>
            <a:cxnSpLocks/>
          </p:cNvCxnSpPr>
          <p:nvPr/>
        </p:nvCxnSpPr>
        <p:spPr>
          <a:xfrm>
            <a:off x="2941096" y="1071588"/>
            <a:ext cx="109728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Anaytics are not new to baseball...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Since the beginning, analysts have been trying to use data to better understand the game</a:t>
            </a:r>
          </a:p>
        </p:txBody>
      </p:sp>
      <p:sp>
        <p:nvSpPr>
          <p:cNvPr id="10" name="Google Shape;32;p4">
            <a:extLst>
              <a:ext uri="{FF2B5EF4-FFF2-40B4-BE49-F238E27FC236}">
                <a16:creationId xmlns:a16="http://schemas.microsoft.com/office/drawing/2014/main" id="{18B1A97C-6815-5540-B49F-5D1FC5E3A62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2</a:t>
            </a:fld>
            <a:endParaRPr lang="es" dirty="0"/>
          </a:p>
        </p:txBody>
      </p:sp>
      <p:pic>
        <p:nvPicPr>
          <p:cNvPr id="1026" name="Picture 2" descr="The Bill James Historical Baseball Abstract - Wikipedia">
            <a:extLst>
              <a:ext uri="{FF2B5EF4-FFF2-40B4-BE49-F238E27FC236}">
                <a16:creationId xmlns:a16="http://schemas.microsoft.com/office/drawing/2014/main" id="{561E35C2-E7F9-1142-A098-A529613D56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5" r="7732"/>
          <a:stretch/>
        </p:blipFill>
        <p:spPr bwMode="auto">
          <a:xfrm>
            <a:off x="5073457" y="1565168"/>
            <a:ext cx="1531188" cy="2302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977 Baseball Research Journal – Society for American Baseball Research">
            <a:extLst>
              <a:ext uri="{FF2B5EF4-FFF2-40B4-BE49-F238E27FC236}">
                <a16:creationId xmlns:a16="http://schemas.microsoft.com/office/drawing/2014/main" id="{1942DB43-A955-5A44-B87A-3A814695B1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11" r="16414"/>
          <a:stretch/>
        </p:blipFill>
        <p:spPr bwMode="auto">
          <a:xfrm>
            <a:off x="3285824" y="1565168"/>
            <a:ext cx="1658540" cy="2302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.com: Baseball Between the Numbers: Why Everything You Know About the  Game Is Wrong eBook: Keri, Baseball Prospectus Jonah: Kindle Store">
            <a:extLst>
              <a:ext uri="{FF2B5EF4-FFF2-40B4-BE49-F238E27FC236}">
                <a16:creationId xmlns:a16="http://schemas.microsoft.com/office/drawing/2014/main" id="{A5215710-4885-144D-AD10-86261BFB94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3739" y="1565168"/>
            <a:ext cx="1531187" cy="2302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DE890C-7A66-A440-AED8-2A7977E154D9}"/>
              </a:ext>
            </a:extLst>
          </p:cNvPr>
          <p:cNvSpPr txBox="1"/>
          <p:nvPr/>
        </p:nvSpPr>
        <p:spPr>
          <a:xfrm>
            <a:off x="1510556" y="3941351"/>
            <a:ext cx="1093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i="1" dirty="0"/>
              <a:t>1859</a:t>
            </a:r>
            <a:endParaRPr lang="en-US" sz="1000" dirty="0"/>
          </a:p>
          <a:p>
            <a:pPr algn="ctr"/>
            <a:r>
              <a:rPr lang="en-US" sz="1000" dirty="0"/>
              <a:t>First Box Score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AD345F-A4B7-AA48-90F7-54ED826EB602}"/>
              </a:ext>
            </a:extLst>
          </p:cNvPr>
          <p:cNvSpPr txBox="1"/>
          <p:nvPr/>
        </p:nvSpPr>
        <p:spPr>
          <a:xfrm>
            <a:off x="5203299" y="3941351"/>
            <a:ext cx="1271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i="1" dirty="0"/>
              <a:t>1985</a:t>
            </a:r>
            <a:endParaRPr lang="en-US" sz="1000" dirty="0"/>
          </a:p>
          <a:p>
            <a:pPr algn="ctr"/>
            <a:r>
              <a:rPr lang="en-US" sz="1000" dirty="0"/>
              <a:t>Bill James Abstract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EB6107-BDEF-974D-9CBC-D2B39B90E09B}"/>
              </a:ext>
            </a:extLst>
          </p:cNvPr>
          <p:cNvSpPr txBox="1"/>
          <p:nvPr/>
        </p:nvSpPr>
        <p:spPr>
          <a:xfrm>
            <a:off x="6808277" y="3941351"/>
            <a:ext cx="13821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i="1" dirty="0"/>
              <a:t>2006</a:t>
            </a:r>
            <a:endParaRPr lang="en-US" sz="1000" dirty="0"/>
          </a:p>
          <a:p>
            <a:pPr algn="ctr"/>
            <a:r>
              <a:rPr lang="en-US" sz="1000" dirty="0"/>
              <a:t>Baseball Prospectus</a:t>
            </a:r>
          </a:p>
        </p:txBody>
      </p:sp>
      <p:pic>
        <p:nvPicPr>
          <p:cNvPr id="1032" name="Picture 8" descr="the first boxscore">
            <a:extLst>
              <a:ext uri="{FF2B5EF4-FFF2-40B4-BE49-F238E27FC236}">
                <a16:creationId xmlns:a16="http://schemas.microsoft.com/office/drawing/2014/main" id="{2C4EA700-E8E4-3D4B-933E-BC99352E78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75" t="10796"/>
          <a:stretch/>
        </p:blipFill>
        <p:spPr bwMode="auto">
          <a:xfrm>
            <a:off x="957951" y="1855226"/>
            <a:ext cx="2198780" cy="172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2AFBB52-1CA0-1543-81BC-8EE9BF8B1A63}"/>
              </a:ext>
            </a:extLst>
          </p:cNvPr>
          <p:cNvSpPr txBox="1"/>
          <p:nvPr/>
        </p:nvSpPr>
        <p:spPr>
          <a:xfrm>
            <a:off x="3848835" y="3941351"/>
            <a:ext cx="5325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i="1" dirty="0"/>
              <a:t>1977</a:t>
            </a:r>
            <a:endParaRPr lang="en-US" sz="1000" dirty="0"/>
          </a:p>
          <a:p>
            <a:pPr algn="ctr"/>
            <a:r>
              <a:rPr lang="en-US" sz="1000" dirty="0"/>
              <a:t>SABR</a:t>
            </a:r>
          </a:p>
        </p:txBody>
      </p:sp>
    </p:spTree>
    <p:extLst>
      <p:ext uri="{BB962C8B-B14F-4D97-AF65-F5344CB8AC3E}">
        <p14:creationId xmlns:p14="http://schemas.microsoft.com/office/powerpoint/2010/main" val="1490244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35;p4">
            <a:extLst>
              <a:ext uri="{FF2B5EF4-FFF2-40B4-BE49-F238E27FC236}">
                <a16:creationId xmlns:a16="http://schemas.microsoft.com/office/drawing/2014/main" id="{C23DC637-EEFC-7C42-8120-15DF79B8336D}"/>
              </a:ext>
            </a:extLst>
          </p:cNvPr>
          <p:cNvCxnSpPr>
            <a:cxnSpLocks/>
          </p:cNvCxnSpPr>
          <p:nvPr/>
        </p:nvCxnSpPr>
        <p:spPr>
          <a:xfrm>
            <a:off x="4517353" y="1071588"/>
            <a:ext cx="237744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...and now our tools are better than ever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In 2015, MLB began tracking the flight of the ball with unprecedented accuracy, ushering in a new era</a:t>
            </a:r>
          </a:p>
        </p:txBody>
      </p:sp>
      <p:sp>
        <p:nvSpPr>
          <p:cNvPr id="10" name="Google Shape;32;p4">
            <a:extLst>
              <a:ext uri="{FF2B5EF4-FFF2-40B4-BE49-F238E27FC236}">
                <a16:creationId xmlns:a16="http://schemas.microsoft.com/office/drawing/2014/main" id="{18B1A97C-6815-5540-B49F-5D1FC5E3A62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3</a:t>
            </a:fld>
            <a:endParaRPr lang="es" dirty="0"/>
          </a:p>
        </p:txBody>
      </p:sp>
      <p:pic>
        <p:nvPicPr>
          <p:cNvPr id="1026" name="Picture 2" descr="Statcast: Bogging Down MASN Broadcasts with Data Already">
            <a:extLst>
              <a:ext uri="{FF2B5EF4-FFF2-40B4-BE49-F238E27FC236}">
                <a16:creationId xmlns:a16="http://schemas.microsoft.com/office/drawing/2014/main" id="{CAD2C2B3-ED6C-6B4A-95E6-AA79FDB8B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144" y="1549642"/>
            <a:ext cx="5541006" cy="331907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3D74A1B-C8C9-8F4A-B698-F09D24FA5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545" y="2956807"/>
            <a:ext cx="1909340" cy="1978269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828340F-3425-B245-A74F-CCB7E3D818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2541" y="2571749"/>
            <a:ext cx="1247344" cy="34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313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4047085" y="1071588"/>
            <a:ext cx="155448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prompted us to re-examine existing theory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Can we use </a:t>
            </a:r>
            <a:r>
              <a:rPr lang="en-US" sz="1200" b="0" dirty="0" err="1"/>
              <a:t>Statcast</a:t>
            </a:r>
            <a:r>
              <a:rPr lang="en-US" sz="1200" b="0" dirty="0"/>
              <a:t> data to better understand how player efforts contribute to macro trends?</a:t>
            </a:r>
          </a:p>
        </p:txBody>
      </p:sp>
      <p:sp>
        <p:nvSpPr>
          <p:cNvPr id="10" name="Google Shape;32;p4">
            <a:extLst>
              <a:ext uri="{FF2B5EF4-FFF2-40B4-BE49-F238E27FC236}">
                <a16:creationId xmlns:a16="http://schemas.microsoft.com/office/drawing/2014/main" id="{18B1A97C-6815-5540-B49F-5D1FC5E3A62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4</a:t>
            </a:fld>
            <a:endParaRPr lang="e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AF16452-AA21-0549-B643-D2E5203CE3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001268"/>
              </p:ext>
            </p:extLst>
          </p:nvPr>
        </p:nvGraphicFramePr>
        <p:xfrm>
          <a:off x="952500" y="1676096"/>
          <a:ext cx="7315200" cy="2630293"/>
        </p:xfrm>
        <a:graphic>
          <a:graphicData uri="http://schemas.openxmlformats.org/drawingml/2006/table">
            <a:tbl>
              <a:tblPr firstRow="1" bandRow="1">
                <a:tableStyleId>{2E631046-8159-4091-903A-A08DF752A83C}</a:tableStyleId>
              </a:tblPr>
              <a:tblGrid>
                <a:gridCol w="554083">
                  <a:extLst>
                    <a:ext uri="{9D8B030D-6E8A-4147-A177-3AD203B41FA5}">
                      <a16:colId xmlns:a16="http://schemas.microsoft.com/office/drawing/2014/main" val="1389348640"/>
                    </a:ext>
                  </a:extLst>
                </a:gridCol>
                <a:gridCol w="3448371">
                  <a:extLst>
                    <a:ext uri="{9D8B030D-6E8A-4147-A177-3AD203B41FA5}">
                      <a16:colId xmlns:a16="http://schemas.microsoft.com/office/drawing/2014/main" val="1370193217"/>
                    </a:ext>
                  </a:extLst>
                </a:gridCol>
                <a:gridCol w="3312746">
                  <a:extLst>
                    <a:ext uri="{9D8B030D-6E8A-4147-A177-3AD203B41FA5}">
                      <a16:colId xmlns:a16="http://schemas.microsoft.com/office/drawing/2014/main" val="2530468350"/>
                    </a:ext>
                  </a:extLst>
                </a:gridCol>
              </a:tblGrid>
              <a:tr h="370418">
                <a:tc gridSpan="3"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2"/>
                          </a:solidFill>
                        </a:rPr>
                        <a:t>Research Questions: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757292"/>
                  </a:ext>
                </a:extLst>
              </a:tr>
              <a:tr h="3396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1" dirty="0">
                          <a:solidFill>
                            <a:schemeClr val="accent2"/>
                          </a:solidFill>
                        </a:rPr>
                        <a:t>Prevailing Theory 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1" dirty="0">
                          <a:solidFill>
                            <a:schemeClr val="accent2"/>
                          </a:solidFill>
                        </a:rPr>
                        <a:t>Our Research Question</a:t>
                      </a:r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457800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Pitchers must establish the fastball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What’s the most effective pitch in baseball?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63872688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Elevation has a linear affect on how far a ball travels 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Do we see this effect on batted and pitched balls?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14704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“Clutch” hitters don’t exist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Do certain players hit better in crunch time?</a:t>
                      </a: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48696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4267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3733579" y="1071588"/>
            <a:ext cx="155448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Curveballs should move more than Fastballs 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Combining certain fields and performing sanity checks helped us set up our analysis</a:t>
            </a:r>
          </a:p>
        </p:txBody>
      </p:sp>
      <p:sp>
        <p:nvSpPr>
          <p:cNvPr id="10" name="Google Shape;32;p4">
            <a:extLst>
              <a:ext uri="{FF2B5EF4-FFF2-40B4-BE49-F238E27FC236}">
                <a16:creationId xmlns:a16="http://schemas.microsoft.com/office/drawing/2014/main" id="{18B1A97C-6815-5540-B49F-5D1FC5E3A62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5</a:t>
            </a:fld>
            <a:endParaRPr lang="es" dirty="0"/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B9F02F56-A0C6-4247-A3EB-C2C27315B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085" y="1450274"/>
            <a:ext cx="7293041" cy="339666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C11A40C-8D2A-E14B-B583-0368C19A53C0}"/>
              </a:ext>
            </a:extLst>
          </p:cNvPr>
          <p:cNvSpPr/>
          <p:nvPr/>
        </p:nvSpPr>
        <p:spPr>
          <a:xfrm>
            <a:off x="8548658" y="128141"/>
            <a:ext cx="453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17673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2993355" y="1071588"/>
            <a:ext cx="137160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Fastballs are the worst pitches in baseball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The pitches you see on the left are thrown faster than the pitches on the right</a:t>
            </a:r>
          </a:p>
        </p:txBody>
      </p:sp>
      <p:sp>
        <p:nvSpPr>
          <p:cNvPr id="10" name="Google Shape;32;p4">
            <a:extLst>
              <a:ext uri="{FF2B5EF4-FFF2-40B4-BE49-F238E27FC236}">
                <a16:creationId xmlns:a16="http://schemas.microsoft.com/office/drawing/2014/main" id="{18B1A97C-6815-5540-B49F-5D1FC5E3A62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6</a:t>
            </a:fld>
            <a:endParaRPr lang="es" dirty="0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FDAEDE6D-7D11-224E-A3F3-D0374066D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178" y="1504334"/>
            <a:ext cx="7480663" cy="348404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D971B16-C454-3F46-8FF0-1058000A9749}"/>
              </a:ext>
            </a:extLst>
          </p:cNvPr>
          <p:cNvSpPr/>
          <p:nvPr/>
        </p:nvSpPr>
        <p:spPr>
          <a:xfrm>
            <a:off x="8548658" y="128141"/>
            <a:ext cx="453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98868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1512888" y="1071588"/>
            <a:ext cx="219456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 hitters improve, pitchers try to adjust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As barrel percentages increase YoY, pitchers are trying to keep up by throwing more off-speed pitches</a:t>
            </a:r>
          </a:p>
        </p:txBody>
      </p:sp>
      <p:sp>
        <p:nvSpPr>
          <p:cNvPr id="10" name="Google Shape;32;p4">
            <a:extLst>
              <a:ext uri="{FF2B5EF4-FFF2-40B4-BE49-F238E27FC236}">
                <a16:creationId xmlns:a16="http://schemas.microsoft.com/office/drawing/2014/main" id="{18B1A97C-6815-5540-B49F-5D1FC5E3A62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chemeClr val="accent6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/>
              <a:pPr/>
              <a:t>7</a:t>
            </a:fld>
            <a:endParaRPr lang="es" dirty="0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7DA36538-36C0-AA46-937E-3EC81860F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727" y="1589082"/>
            <a:ext cx="7018215" cy="326866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CDAD51-049B-C84A-8D95-92ABCDC4E934}"/>
              </a:ext>
            </a:extLst>
          </p:cNvPr>
          <p:cNvSpPr/>
          <p:nvPr/>
        </p:nvSpPr>
        <p:spPr>
          <a:xfrm>
            <a:off x="8548658" y="128141"/>
            <a:ext cx="453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52218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2909220" y="1071588"/>
            <a:ext cx="192024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Balls should travel further the higher you are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b="0" dirty="0"/>
              <a:t>Median hit distance increase with elevation for each home team stadium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D43A36-EE66-A048-BBE7-4553F32BF23C}"/>
              </a:ext>
            </a:extLst>
          </p:cNvPr>
          <p:cNvSpPr/>
          <p:nvPr/>
        </p:nvSpPr>
        <p:spPr>
          <a:xfrm>
            <a:off x="8548658" y="128141"/>
            <a:ext cx="453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2</a:t>
            </a:r>
          </a:p>
        </p:txBody>
      </p:sp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1AE31937-916A-D849-8678-E9181680D9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57" r="8359"/>
          <a:stretch/>
        </p:blipFill>
        <p:spPr>
          <a:xfrm>
            <a:off x="956271" y="1491095"/>
            <a:ext cx="6245481" cy="360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166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oogle Shape;35;p4">
            <a:extLst>
              <a:ext uri="{FF2B5EF4-FFF2-40B4-BE49-F238E27FC236}">
                <a16:creationId xmlns:a16="http://schemas.microsoft.com/office/drawing/2014/main" id="{1BCB18FC-3109-6847-B9EA-ABAD0EF40C7A}"/>
              </a:ext>
            </a:extLst>
          </p:cNvPr>
          <p:cNvCxnSpPr>
            <a:cxnSpLocks/>
          </p:cNvCxnSpPr>
          <p:nvPr/>
        </p:nvCxnSpPr>
        <p:spPr>
          <a:xfrm>
            <a:off x="5607598" y="1071588"/>
            <a:ext cx="2194560" cy="0"/>
          </a:xfrm>
          <a:prstGeom prst="straightConnector1">
            <a:avLst/>
          </a:prstGeom>
          <a:noFill/>
          <a:ln w="76200" cap="flat" cmpd="sng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7113694" cy="111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Elevation and hit distances are linearly related</a:t>
            </a:r>
            <a:endParaRPr dirty="0"/>
          </a:p>
        </p:txBody>
      </p:sp>
      <p:sp>
        <p:nvSpPr>
          <p:cNvPr id="7" name="Google Shape;297;p44">
            <a:extLst>
              <a:ext uri="{FF2B5EF4-FFF2-40B4-BE49-F238E27FC236}">
                <a16:creationId xmlns:a16="http://schemas.microsoft.com/office/drawing/2014/main" id="{433B49EF-458F-274D-A651-B6713D4C0E89}"/>
              </a:ext>
            </a:extLst>
          </p:cNvPr>
          <p:cNvSpPr txBox="1">
            <a:spLocks/>
          </p:cNvSpPr>
          <p:nvPr/>
        </p:nvSpPr>
        <p:spPr>
          <a:xfrm>
            <a:off x="1074035" y="1116631"/>
            <a:ext cx="7299148" cy="37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dirty="0"/>
              <a:t>The R-squared</a:t>
            </a:r>
            <a:r>
              <a:rPr lang="en-US" sz="1200" b="0" dirty="0"/>
              <a:t> value tells us that 75.8% of average hit distance variation is explained by a linear model</a:t>
            </a:r>
            <a:endParaRPr lang="en-US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D43A36-EE66-A048-BBE7-4553F32BF23C}"/>
              </a:ext>
            </a:extLst>
          </p:cNvPr>
          <p:cNvSpPr/>
          <p:nvPr/>
        </p:nvSpPr>
        <p:spPr>
          <a:xfrm>
            <a:off x="8548658" y="128141"/>
            <a:ext cx="4539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2</a:t>
            </a:r>
          </a:p>
        </p:txBody>
      </p:sp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64052247-1642-8F4D-A1D9-43E3CEC52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502" y="1491095"/>
            <a:ext cx="5644737" cy="3583103"/>
          </a:xfrm>
          <a:prstGeom prst="rect">
            <a:avLst/>
          </a:prstGeom>
        </p:spPr>
      </p:pic>
      <p:sp>
        <p:nvSpPr>
          <p:cNvPr id="11" name="Google Shape;297;p44">
            <a:extLst>
              <a:ext uri="{FF2B5EF4-FFF2-40B4-BE49-F238E27FC236}">
                <a16:creationId xmlns:a16="http://schemas.microsoft.com/office/drawing/2014/main" id="{E096F15C-16B2-D342-B366-257889065796}"/>
              </a:ext>
            </a:extLst>
          </p:cNvPr>
          <p:cNvSpPr txBox="1">
            <a:spLocks/>
          </p:cNvSpPr>
          <p:nvPr/>
        </p:nvSpPr>
        <p:spPr>
          <a:xfrm>
            <a:off x="6361914" y="2231131"/>
            <a:ext cx="2481965" cy="1825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 i="0" u="none" strike="noStrike" cap="non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vo"/>
              <a:buNone/>
              <a:defRPr sz="4000" b="0" i="0" u="none" strike="noStrike" cap="none">
                <a:solidFill>
                  <a:schemeClr val="lt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1200" dirty="0"/>
              <a:t>Slope: 0.005310 </a:t>
            </a:r>
          </a:p>
          <a:p>
            <a:r>
              <a:rPr lang="en-US" sz="1200" dirty="0"/>
              <a:t>Intercept: 396.583646 </a:t>
            </a:r>
          </a:p>
          <a:p>
            <a:r>
              <a:rPr lang="en-US" sz="1200" dirty="0"/>
              <a:t>R-squared: 0.758013</a:t>
            </a:r>
          </a:p>
        </p:txBody>
      </p:sp>
    </p:spTree>
    <p:extLst>
      <p:ext uri="{BB962C8B-B14F-4D97-AF65-F5344CB8AC3E}">
        <p14:creationId xmlns:p14="http://schemas.microsoft.com/office/powerpoint/2010/main" val="2663349599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 Charm">
  <a:themeElements>
    <a:clrScheme name="Berkeley">
      <a:dk1>
        <a:srgbClr val="163C6F"/>
      </a:dk1>
      <a:lt1>
        <a:srgbClr val="FEFFFE"/>
      </a:lt1>
      <a:dk2>
        <a:srgbClr val="2A617F"/>
      </a:dk2>
      <a:lt2>
        <a:srgbClr val="DE9C16"/>
      </a:lt2>
      <a:accent1>
        <a:srgbClr val="163C6F"/>
      </a:accent1>
      <a:accent2>
        <a:srgbClr val="2A617F"/>
      </a:accent2>
      <a:accent3>
        <a:srgbClr val="00B1DB"/>
      </a:accent3>
      <a:accent4>
        <a:srgbClr val="00B2A5"/>
      </a:accent4>
      <a:accent5>
        <a:srgbClr val="51616F"/>
      </a:accent5>
      <a:accent6>
        <a:srgbClr val="8A8888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Berkeleytemplate_colors</Template>
  <TotalTime>20729</TotalTime>
  <Words>764</Words>
  <Application>Microsoft Macintosh PowerPoint</Application>
  <PresentationFormat>On-screen Show (16:9)</PresentationFormat>
  <Paragraphs>125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Arvo</vt:lpstr>
      <vt:lpstr>Ubuntu Light</vt:lpstr>
      <vt:lpstr>Arial Black</vt:lpstr>
      <vt:lpstr>Arial</vt:lpstr>
      <vt:lpstr>Ubuntu</vt:lpstr>
      <vt:lpstr>Minimal Charm</vt:lpstr>
      <vt:lpstr>Statcast (Baseball) Analysis</vt:lpstr>
      <vt:lpstr>Anaytics are not new to baseball...</vt:lpstr>
      <vt:lpstr>...and now our tools are better than ever</vt:lpstr>
      <vt:lpstr>This prompted us to re-examine existing theory</vt:lpstr>
      <vt:lpstr>Curveballs should move more than Fastballs </vt:lpstr>
      <vt:lpstr>Fastballs are the worst pitches in baseball</vt:lpstr>
      <vt:lpstr>As hitters improve, pitchers try to adjust</vt:lpstr>
      <vt:lpstr>Balls should travel further the higher you are</vt:lpstr>
      <vt:lpstr>Elevation and hit distances are linearly related</vt:lpstr>
      <vt:lpstr>Pitches move less at higher elevations (1/2)</vt:lpstr>
      <vt:lpstr>Pitches move less at higher elevations (2/2)</vt:lpstr>
      <vt:lpstr>Who should you pick for a clutch at-bat?</vt:lpstr>
      <vt:lpstr>According the numbers: Avisaíl over all…</vt:lpstr>
      <vt:lpstr>Most batters hit shorter and slower in the clutch</vt:lpstr>
      <vt:lpstr>So seriously, who should you pick?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begins</dc:title>
  <cp:lastModifiedBy>Sean Norris</cp:lastModifiedBy>
  <cp:revision>116</cp:revision>
  <dcterms:modified xsi:type="dcterms:W3CDTF">2020-12-09T00:17:00Z</dcterms:modified>
</cp:coreProperties>
</file>